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58" r:id="rId3"/>
    <p:sldId id="260" r:id="rId4"/>
    <p:sldId id="261" r:id="rId5"/>
    <p:sldId id="262" r:id="rId6"/>
    <p:sldId id="267" r:id="rId7"/>
    <p:sldId id="266" r:id="rId8"/>
    <p:sldId id="279" r:id="rId9"/>
    <p:sldId id="268" r:id="rId10"/>
    <p:sldId id="269" r:id="rId11"/>
    <p:sldId id="272" r:id="rId12"/>
    <p:sldId id="274" r:id="rId13"/>
    <p:sldId id="271" r:id="rId14"/>
    <p:sldId id="275" r:id="rId15"/>
    <p:sldId id="273" r:id="rId16"/>
    <p:sldId id="276" r:id="rId17"/>
    <p:sldId id="277" r:id="rId18"/>
    <p:sldId id="278" r:id="rId19"/>
    <p:sldId id="256" r:id="rId20"/>
    <p:sldId id="264" r:id="rId21"/>
    <p:sldId id="265" r:id="rId22"/>
    <p:sldId id="281" r:id="rId23"/>
    <p:sldId id="259" r:id="rId24"/>
    <p:sldId id="282" r:id="rId25"/>
    <p:sldId id="270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31"/>
    <p:restoredTop sz="94662"/>
  </p:normalViewPr>
  <p:slideViewPr>
    <p:cSldViewPr snapToGrid="0" snapToObjects="1">
      <p:cViewPr varScale="1">
        <p:scale>
          <a:sx n="100" d="100"/>
          <a:sy n="100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eller, Nicola F" userId="09927a30-f52b-4007-a02a-c051782fbddc" providerId="ADAL" clId="{6C8E4F6F-362F-1446-9054-3864B5523B6E}"/>
    <pc:docChg chg="modSld">
      <pc:chgData name="Mueller, Nicola F" userId="09927a30-f52b-4007-a02a-c051782fbddc" providerId="ADAL" clId="{6C8E4F6F-362F-1446-9054-3864B5523B6E}" dt="2023-07-13T18:50:46.101" v="0" actId="20577"/>
      <pc:docMkLst>
        <pc:docMk/>
      </pc:docMkLst>
      <pc:sldChg chg="modSp mod">
        <pc:chgData name="Mueller, Nicola F" userId="09927a30-f52b-4007-a02a-c051782fbddc" providerId="ADAL" clId="{6C8E4F6F-362F-1446-9054-3864B5523B6E}" dt="2023-07-13T18:50:46.101" v="0" actId="20577"/>
        <pc:sldMkLst>
          <pc:docMk/>
          <pc:sldMk cId="2709247022" sldId="280"/>
        </pc:sldMkLst>
        <pc:spChg chg="mod">
          <ac:chgData name="Mueller, Nicola F" userId="09927a30-f52b-4007-a02a-c051782fbddc" providerId="ADAL" clId="{6C8E4F6F-362F-1446-9054-3864B5523B6E}" dt="2023-07-13T18:50:46.101" v="0" actId="20577"/>
          <ac:spMkLst>
            <pc:docMk/>
            <pc:sldMk cId="2709247022" sldId="280"/>
            <ac:spMk id="3" creationId="{E36B451F-7E1A-604E-8569-A65F7995F7BD}"/>
          </ac:spMkLst>
        </pc:spChg>
      </pc:sldChg>
    </pc:docChg>
  </pc:docChgLst>
  <pc:docChgLst>
    <pc:chgData name="Mueller, Nicola F" userId="09927a30-f52b-4007-a02a-c051782fbddc" providerId="ADAL" clId="{6C51C54B-0F48-394B-A033-1FBC72CD89E7}"/>
    <pc:docChg chg="undo custSel modSld">
      <pc:chgData name="Mueller, Nicola F" userId="09927a30-f52b-4007-a02a-c051782fbddc" providerId="ADAL" clId="{6C51C54B-0F48-394B-A033-1FBC72CD89E7}" dt="2023-07-11T21:36:16.936" v="16" actId="20577"/>
      <pc:docMkLst>
        <pc:docMk/>
      </pc:docMkLst>
      <pc:sldChg chg="modSp mod">
        <pc:chgData name="Mueller, Nicola F" userId="09927a30-f52b-4007-a02a-c051782fbddc" providerId="ADAL" clId="{6C51C54B-0F48-394B-A033-1FBC72CD89E7}" dt="2023-07-11T21:36:16.936" v="16" actId="20577"/>
        <pc:sldMkLst>
          <pc:docMk/>
          <pc:sldMk cId="213950924" sldId="266"/>
        </pc:sldMkLst>
        <pc:spChg chg="mod">
          <ac:chgData name="Mueller, Nicola F" userId="09927a30-f52b-4007-a02a-c051782fbddc" providerId="ADAL" clId="{6C51C54B-0F48-394B-A033-1FBC72CD89E7}" dt="2023-07-11T21:36:16.936" v="16" actId="20577"/>
          <ac:spMkLst>
            <pc:docMk/>
            <pc:sldMk cId="213950924" sldId="266"/>
            <ac:spMk id="4" creationId="{C091E3CC-F3A8-2240-8884-345E5561CBB8}"/>
          </ac:spMkLst>
        </pc:spChg>
      </pc:sldChg>
      <pc:sldChg chg="addSp delSp modSp mod">
        <pc:chgData name="Mueller, Nicola F" userId="09927a30-f52b-4007-a02a-c051782fbddc" providerId="ADAL" clId="{6C51C54B-0F48-394B-A033-1FBC72CD89E7}" dt="2023-07-11T21:35:53.237" v="1"/>
        <pc:sldMkLst>
          <pc:docMk/>
          <pc:sldMk cId="2709247022" sldId="280"/>
        </pc:sldMkLst>
        <pc:picChg chg="add mod">
          <ac:chgData name="Mueller, Nicola F" userId="09927a30-f52b-4007-a02a-c051782fbddc" providerId="ADAL" clId="{6C51C54B-0F48-394B-A033-1FBC72CD89E7}" dt="2023-07-11T21:35:53.237" v="1"/>
          <ac:picMkLst>
            <pc:docMk/>
            <pc:sldMk cId="2709247022" sldId="280"/>
            <ac:picMk id="5" creationId="{7646CCBA-82E0-252C-3EBD-5A381E0F84DF}"/>
          </ac:picMkLst>
        </pc:picChg>
        <pc:picChg chg="del">
          <ac:chgData name="Mueller, Nicola F" userId="09927a30-f52b-4007-a02a-c051782fbddc" providerId="ADAL" clId="{6C51C54B-0F48-394B-A033-1FBC72CD89E7}" dt="2023-07-11T21:35:53.035" v="0" actId="478"/>
          <ac:picMkLst>
            <pc:docMk/>
            <pc:sldMk cId="2709247022" sldId="280"/>
            <ac:picMk id="9" creationId="{1AFF4F71-3A7E-30BA-5392-2B612B9DEE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7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2D69-B8DF-0A4F-B1AF-AE341B3AAE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727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Considerations when choosing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695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3BE2320-AB46-C246-9CC8-82FEF29759F7}"/>
              </a:ext>
            </a:extLst>
          </p:cNvPr>
          <p:cNvSpPr txBox="1">
            <a:spLocks/>
          </p:cNvSpPr>
          <p:nvPr/>
        </p:nvSpPr>
        <p:spPr>
          <a:xfrm>
            <a:off x="1524000" y="3704726"/>
            <a:ext cx="9144000" cy="443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Nicola F. Müller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B2C15F-9715-5941-BE69-9E5711EBC517}"/>
              </a:ext>
            </a:extLst>
          </p:cNvPr>
          <p:cNvSpPr txBox="1">
            <a:spLocks/>
          </p:cNvSpPr>
          <p:nvPr/>
        </p:nvSpPr>
        <p:spPr>
          <a:xfrm>
            <a:off x="1524000" y="4270177"/>
            <a:ext cx="9144000" cy="76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e-mail: nicola.felix.mueller@gmail.com</a:t>
            </a:r>
          </a:p>
          <a:p>
            <a:endParaRPr lang="en-US" sz="1600" dirty="0"/>
          </a:p>
        </p:txBody>
      </p:sp>
      <p:pic>
        <p:nvPicPr>
          <p:cNvPr id="5" name="Picture 4" descr="A picture containing text, font, logo, circle&#10;&#10;Description automatically generated">
            <a:extLst>
              <a:ext uri="{FF2B5EF4-FFF2-40B4-BE49-F238E27FC236}">
                <a16:creationId xmlns:a16="http://schemas.microsoft.com/office/drawing/2014/main" id="{7646CCBA-82E0-252C-3EBD-5A381E0F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53" y="4848685"/>
            <a:ext cx="2028093" cy="20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4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Prior and Likelihood act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14942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largely excludes the most likely values of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A8F6E-2948-564A-8079-D3282B133844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 does the Posterior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115966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Likelihood provides no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E2BD3D-27E6-DD4D-A627-1F118F30B8D2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 Posterior will be equal to the prior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289749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 prior is equal to the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195C09-45D2-FC41-AC86-A4F51DC72CE1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5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the posterior will be more ”peaked/narrower” than either Prior or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2694" y="1859569"/>
            <a:ext cx="9266612" cy="4633306"/>
          </a:xfrm>
        </p:spPr>
      </p:pic>
    </p:spTree>
    <p:extLst>
      <p:ext uri="{BB962C8B-B14F-4D97-AF65-F5344CB8AC3E}">
        <p14:creationId xmlns:p14="http://schemas.microsoft.com/office/powerpoint/2010/main" val="43319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affects everything.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C15DC723-E3AB-F347-9AE8-6B59E8C845FB}"/>
              </a:ext>
            </a:extLst>
          </p:cNvPr>
          <p:cNvSpPr/>
          <p:nvPr/>
        </p:nvSpPr>
        <p:spPr>
          <a:xfrm flipH="1">
            <a:off x="6363730" y="3429000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C43CB9B4-E785-8349-80F5-97B02F69FFFC}"/>
              </a:ext>
            </a:extLst>
          </p:cNvPr>
          <p:cNvSpPr/>
          <p:nvPr/>
        </p:nvSpPr>
        <p:spPr>
          <a:xfrm flipH="1">
            <a:off x="8048368" y="3488724"/>
            <a:ext cx="1025610" cy="82790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16D2528A-1735-174C-9EEB-7E24AA435B59}"/>
              </a:ext>
            </a:extLst>
          </p:cNvPr>
          <p:cNvSpPr/>
          <p:nvPr/>
        </p:nvSpPr>
        <p:spPr>
          <a:xfrm flipH="1">
            <a:off x="5399901" y="1210962"/>
            <a:ext cx="6253746" cy="465412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prior distributions are revealed by sampling under the prior.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10" name="Multiply 9">
            <a:extLst>
              <a:ext uri="{FF2B5EF4-FFF2-40B4-BE49-F238E27FC236}">
                <a16:creationId xmlns:a16="http://schemas.microsoft.com/office/drawing/2014/main" id="{718BEA36-5A13-5A49-A09D-DC269190AC22}"/>
              </a:ext>
            </a:extLst>
          </p:cNvPr>
          <p:cNvSpPr/>
          <p:nvPr/>
        </p:nvSpPr>
        <p:spPr>
          <a:xfrm>
            <a:off x="2838091" y="4115105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F4100575-6781-A346-87A5-6EB649644BBB}"/>
              </a:ext>
            </a:extLst>
          </p:cNvPr>
          <p:cNvSpPr/>
          <p:nvPr/>
        </p:nvSpPr>
        <p:spPr>
          <a:xfrm>
            <a:off x="4383657" y="3840669"/>
            <a:ext cx="865516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498F2D18-2A22-B04E-9C87-8FC90DB1040F}"/>
              </a:ext>
            </a:extLst>
          </p:cNvPr>
          <p:cNvSpPr/>
          <p:nvPr/>
        </p:nvSpPr>
        <p:spPr>
          <a:xfrm>
            <a:off x="7375586" y="4402653"/>
            <a:ext cx="871268" cy="774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7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D558-9909-ED42-8C14-54A6532E0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dirty="0"/>
              <a:t>MCMC Convergence and troubleshooting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29C0D-EE28-E442-B22D-FA142518F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Priors denote our prior belief/expectations in certain parameter values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79783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E300-1D5E-C741-9192-AF5BD76F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Failed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F1266-8CCA-4140-9BDF-DB387C0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75" y="1306448"/>
            <a:ext cx="8939250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5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11D0-E8BA-8144-AAF6-352F1465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Check initial values</a:t>
            </a:r>
          </a:p>
          <a:p>
            <a:endParaRPr lang="en-US" sz="3200" dirty="0"/>
          </a:p>
          <a:p>
            <a:r>
              <a:rPr lang="en-US" sz="3200" dirty="0"/>
              <a:t>Check for incompatible priors</a:t>
            </a:r>
          </a:p>
          <a:p>
            <a:endParaRPr lang="en-US" sz="3200" dirty="0"/>
          </a:p>
          <a:p>
            <a:r>
              <a:rPr lang="en-US" sz="3200" dirty="0"/>
              <a:t>Increase number of initialization attempts</a:t>
            </a:r>
          </a:p>
          <a:p>
            <a:endParaRPr lang="en-US" sz="3200" dirty="0"/>
          </a:p>
          <a:p>
            <a:r>
              <a:rPr lang="en-US" sz="3200" dirty="0"/>
              <a:t>Talk to the developers / BEAST2 support group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27F3CC-5BCE-7F4C-8491-4A297CDEC473}"/>
              </a:ext>
            </a:extLst>
          </p:cNvPr>
          <p:cNvSpPr txBox="1">
            <a:spLocks/>
          </p:cNvSpPr>
          <p:nvPr/>
        </p:nvSpPr>
        <p:spPr>
          <a:xfrm>
            <a:off x="838200" y="122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Failed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6522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45F3-C354-BF4A-8DA3-1D94C035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138"/>
            <a:ext cx="10515600" cy="3862491"/>
          </a:xfrm>
        </p:spPr>
        <p:txBody>
          <a:bodyPr>
            <a:normAutofit/>
          </a:bodyPr>
          <a:lstStyle/>
          <a:p>
            <a:r>
              <a:rPr lang="en-US" sz="3200" dirty="0"/>
              <a:t>MCMC theory guarantees convergence to the posterior distribution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=&gt; but not when !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=&gt; how do we know when our inference has converged 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0D13DB-5B26-BB4B-9333-3FD261310D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Convergence</a:t>
            </a:r>
          </a:p>
        </p:txBody>
      </p:sp>
    </p:spTree>
    <p:extLst>
      <p:ext uri="{BB962C8B-B14F-4D97-AF65-F5344CB8AC3E}">
        <p14:creationId xmlns:p14="http://schemas.microsoft.com/office/powerpoint/2010/main" val="30084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4EBF3D-7334-BC4A-9D64-36433AB5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51" y="0"/>
            <a:ext cx="1026564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43364B-BAEE-AC20-7BFF-88ED8005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4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74DE6-1DA2-B345-ADF0-539CAA77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29" y="0"/>
            <a:ext cx="830340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600F8F-E1FC-365C-4321-4FBFE7C0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45F0F-A538-7D43-A678-DF23EF38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58" y="0"/>
            <a:ext cx="849635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782562-696E-47B5-71F6-079A1D4A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F3A66-E788-F746-A295-43D8A6E8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55" y="0"/>
            <a:ext cx="8364915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7F08FF-3241-BBE8-0CB7-DFD67C4D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0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06A53-FCD6-B841-B182-6F5C8F6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861" y="-1"/>
            <a:ext cx="828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AF53-5420-2243-B4B9-B95E1BAD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09"/>
            <a:ext cx="10515600" cy="1325563"/>
          </a:xfrm>
        </p:spPr>
        <p:txBody>
          <a:bodyPr/>
          <a:lstStyle/>
          <a:p>
            <a:r>
              <a:rPr lang="en-US" dirty="0"/>
              <a:t>What can you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2DA8-7870-5948-B120-0ECC4192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Increase sampling frequency</a:t>
            </a:r>
          </a:p>
          <a:p>
            <a:r>
              <a:rPr lang="en-US" sz="3600" dirty="0"/>
              <a:t>Adjust operator weights</a:t>
            </a:r>
          </a:p>
          <a:p>
            <a:r>
              <a:rPr lang="en-US" sz="3600" dirty="0"/>
              <a:t>Increase chain length</a:t>
            </a:r>
          </a:p>
          <a:p>
            <a:r>
              <a:rPr lang="en-US" sz="3600" dirty="0"/>
              <a:t>Check for model misspecification</a:t>
            </a:r>
          </a:p>
          <a:p>
            <a:r>
              <a:rPr lang="en-US" sz="3600" dirty="0"/>
              <a:t>Check for prior incompatibility</a:t>
            </a:r>
          </a:p>
          <a:p>
            <a:r>
              <a:rPr lang="en-US" sz="3600" dirty="0"/>
              <a:t>Simplify the analysis setup</a:t>
            </a:r>
          </a:p>
          <a:p>
            <a:r>
              <a:rPr lang="en-US" sz="3600" dirty="0"/>
              <a:t>Run heated chains (MCMCMC)</a:t>
            </a:r>
          </a:p>
          <a:p>
            <a:r>
              <a:rPr lang="en-US" sz="3600" dirty="0"/>
              <a:t>Talk to the developers / BEAST2 support group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900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0CB3-C6D4-274B-B93A-7F788A4E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480"/>
            <a:ext cx="4186580" cy="60350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DC20CB-C670-424C-8CF4-CE48CD7B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91" y="2766218"/>
            <a:ext cx="41865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operator weights</a:t>
            </a:r>
          </a:p>
        </p:txBody>
      </p:sp>
    </p:spTree>
    <p:extLst>
      <p:ext uri="{BB962C8B-B14F-4D97-AF65-F5344CB8AC3E}">
        <p14:creationId xmlns:p14="http://schemas.microsoft.com/office/powerpoint/2010/main" val="13462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830-98E9-2B42-9604-57FC8066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example: Choosing priors on the evolutionary rates for SARS-CoV-2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02D1-2C94-4D4D-9F34-A339DA238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related viruses (preferably in the same host)</a:t>
            </a:r>
          </a:p>
          <a:p>
            <a:pPr lvl="1"/>
            <a:r>
              <a:rPr lang="en-US" dirty="0"/>
              <a:t>SARS</a:t>
            </a:r>
          </a:p>
          <a:p>
            <a:pPr lvl="1"/>
            <a:r>
              <a:rPr lang="en-US" dirty="0"/>
              <a:t>MERS</a:t>
            </a:r>
          </a:p>
          <a:p>
            <a:r>
              <a:rPr lang="en-US" dirty="0"/>
              <a:t>What are their evolutionary rates</a:t>
            </a:r>
          </a:p>
        </p:txBody>
      </p:sp>
    </p:spTree>
    <p:extLst>
      <p:ext uri="{BB962C8B-B14F-4D97-AF65-F5344CB8AC3E}">
        <p14:creationId xmlns:p14="http://schemas.microsoft.com/office/powerpoint/2010/main" val="503530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C25143-3A0F-314A-8A21-7CF870C3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92" y="0"/>
            <a:ext cx="930270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0857CC5-2BF0-58D0-EE30-40DEE91E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B97C-8C4A-9A4B-8C97-E77CEBE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 evolutionary rate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B3EF0-E6CE-F04D-8B61-1F5A108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696"/>
            <a:ext cx="10515600" cy="2929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1D6F3-D413-8F4C-BE3A-0D22A137AD71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2004,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3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MERS evolutionary rate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AD6E94-F087-A044-B825-DA6BB8A9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9" y="2064543"/>
            <a:ext cx="9909116" cy="815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2018, </a:t>
            </a:r>
            <a:r>
              <a:rPr lang="en-US" i="1" dirty="0" err="1"/>
              <a:t>eLife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76363-868A-154C-9399-2C84F3AA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04" y="3429000"/>
            <a:ext cx="3155576" cy="31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has an evolutionary rate similar to MERS-CoV-2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E706B-2183-7E4D-A64E-EB60E620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Duchene et al. (2019), Virus </a:t>
            </a:r>
            <a:r>
              <a:rPr lang="en-US" dirty="0" err="1"/>
              <a:t>Evol</a:t>
            </a:r>
            <a:r>
              <a:rPr lang="en-US" dirty="0"/>
              <a:t>. estimate the average rate to be 1.1 × 10</a:t>
            </a:r>
            <a:r>
              <a:rPr lang="en-US" baseline="30000" dirty="0"/>
              <a:t>−3</a:t>
            </a:r>
            <a:r>
              <a:rPr lang="en-US" dirty="0"/>
              <a:t> subs/site/year</a:t>
            </a:r>
          </a:p>
        </p:txBody>
      </p:sp>
    </p:spTree>
    <p:extLst>
      <p:ext uri="{BB962C8B-B14F-4D97-AF65-F5344CB8AC3E}">
        <p14:creationId xmlns:p14="http://schemas.microsoft.com/office/powerpoint/2010/main" val="31136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wrong with the prior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E3CC-F3A8-2240-8884-345E5561CBB8}"/>
              </a:ext>
            </a:extLst>
          </p:cNvPr>
          <p:cNvSpPr txBox="1"/>
          <p:nvPr/>
        </p:nvSpPr>
        <p:spPr>
          <a:xfrm>
            <a:off x="9036424" y="6488668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</a:t>
            </a:r>
            <a:r>
              <a:rPr lang="en-US"/>
              <a:t>., 2022, </a:t>
            </a:r>
            <a:r>
              <a:rPr lang="en-US" i="1" dirty="0"/>
              <a:t>Nat. comm.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F11708-84EC-6E4B-B03E-7B881C41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NL63: 1.3 × 10−4 (CI 1.1 – 1.5 × 10−4) </a:t>
            </a:r>
          </a:p>
          <a:p>
            <a:r>
              <a:rPr lang="en-US" dirty="0"/>
              <a:t>229E: 2.5 × 10</a:t>
            </a:r>
            <a:r>
              <a:rPr lang="en-US" baseline="30000" dirty="0"/>
              <a:t>−4</a:t>
            </a:r>
            <a:r>
              <a:rPr lang="en-US" dirty="0"/>
              <a:t> (CI 2.2 – 2.7 × 10</a:t>
            </a:r>
            <a:r>
              <a:rPr lang="en-US" baseline="30000" dirty="0"/>
              <a:t>−4</a:t>
            </a:r>
            <a:r>
              <a:rPr lang="en-US" dirty="0"/>
              <a:t>)</a:t>
            </a:r>
          </a:p>
          <a:p>
            <a:r>
              <a:rPr lang="en-US" dirty="0"/>
              <a:t>OC43: 2.1 × 10</a:t>
            </a:r>
            <a:r>
              <a:rPr lang="en-US" baseline="30000" dirty="0"/>
              <a:t>−4</a:t>
            </a:r>
            <a:r>
              <a:rPr lang="en-US" dirty="0"/>
              <a:t> (CI 1.9 – 2.3 × 10</a:t>
            </a:r>
            <a:r>
              <a:rPr lang="en-US" baseline="30000" dirty="0"/>
              <a:t>−4</a:t>
            </a:r>
            <a:r>
              <a:rPr lang="en-US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1395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C809-215F-DA4D-953C-11D58D0A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882FCD-0D98-054F-B4E0-6789A8A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4029147"/>
            <a:ext cx="11030236" cy="9466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3B50D21-9927-E34A-B756-B8B78B8003F6}"/>
              </a:ext>
            </a:extLst>
          </p:cNvPr>
          <p:cNvSpPr/>
          <p:nvPr/>
        </p:nvSpPr>
        <p:spPr>
          <a:xfrm>
            <a:off x="297712" y="4029147"/>
            <a:ext cx="3657600" cy="946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AB722B-E25F-4A4C-99BC-59ED4047C344}"/>
              </a:ext>
            </a:extLst>
          </p:cNvPr>
          <p:cNvSpPr/>
          <p:nvPr/>
        </p:nvSpPr>
        <p:spPr>
          <a:xfrm>
            <a:off x="4195952" y="3742660"/>
            <a:ext cx="2594344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7F4935-F5F9-0E40-98A3-BB6A0749CA19}"/>
              </a:ext>
            </a:extLst>
          </p:cNvPr>
          <p:cNvSpPr/>
          <p:nvPr/>
        </p:nvSpPr>
        <p:spPr>
          <a:xfrm>
            <a:off x="6790296" y="3742660"/>
            <a:ext cx="1524366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44517E-B8BE-564D-868B-32F0ABDB0783}"/>
              </a:ext>
            </a:extLst>
          </p:cNvPr>
          <p:cNvSpPr/>
          <p:nvPr/>
        </p:nvSpPr>
        <p:spPr>
          <a:xfrm>
            <a:off x="8314662" y="3742660"/>
            <a:ext cx="348747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C5D0F-A3A9-AB4F-B5B5-DE657E48F006}"/>
              </a:ext>
            </a:extLst>
          </p:cNvPr>
          <p:cNvSpPr txBox="1"/>
          <p:nvPr/>
        </p:nvSpPr>
        <p:spPr>
          <a:xfrm>
            <a:off x="838200" y="2955928"/>
            <a:ext cx="241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Posterior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1EBF45-5E9D-6342-9094-8823DCD8CAF1}"/>
              </a:ext>
            </a:extLst>
          </p:cNvPr>
          <p:cNvSpPr txBox="1"/>
          <p:nvPr/>
        </p:nvSpPr>
        <p:spPr>
          <a:xfrm>
            <a:off x="4352261" y="3195529"/>
            <a:ext cx="1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86495-04F9-3B45-B9A2-6BFC3BA69CED}"/>
              </a:ext>
            </a:extLst>
          </p:cNvPr>
          <p:cNvSpPr txBox="1"/>
          <p:nvPr/>
        </p:nvSpPr>
        <p:spPr>
          <a:xfrm>
            <a:off x="6397798" y="2299735"/>
            <a:ext cx="350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Tree Prior describes how a tree was formed by a population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628A1-4DBF-1744-BBA0-08F76EFCE9F1}"/>
              </a:ext>
            </a:extLst>
          </p:cNvPr>
          <p:cNvSpPr txBox="1"/>
          <p:nvPr/>
        </p:nvSpPr>
        <p:spPr>
          <a:xfrm>
            <a:off x="9384640" y="2786637"/>
            <a:ext cx="257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Prior belief of what the parameters should 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F10425-C4CE-1B48-8563-B1435D54E29C}"/>
              </a:ext>
            </a:extLst>
          </p:cNvPr>
          <p:cNvSpPr txBox="1"/>
          <p:nvPr/>
        </p:nvSpPr>
        <p:spPr>
          <a:xfrm>
            <a:off x="8859795" y="6488668"/>
            <a:ext cx="33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 Plessis et al., 2015, </a:t>
            </a:r>
            <a:r>
              <a:rPr lang="en-US" i="1" dirty="0"/>
              <a:t>Trends M.</a:t>
            </a:r>
          </a:p>
        </p:txBody>
      </p:sp>
    </p:spTree>
    <p:extLst>
      <p:ext uri="{BB962C8B-B14F-4D97-AF65-F5344CB8AC3E}">
        <p14:creationId xmlns:p14="http://schemas.microsoft.com/office/powerpoint/2010/main" val="99050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054-4F6F-AC4D-94EB-44DA5E8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is the product of Prior and Likelihood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70383-76D4-8140-842B-5189A281A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94" y="1859569"/>
            <a:ext cx="9266612" cy="463330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62CC7E-CB7B-6542-8B03-F21133602CFB}"/>
              </a:ext>
            </a:extLst>
          </p:cNvPr>
          <p:cNvSpPr/>
          <p:nvPr/>
        </p:nvSpPr>
        <p:spPr>
          <a:xfrm>
            <a:off x="6562165" y="1586753"/>
            <a:ext cx="4791635" cy="4906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8951</TotalTime>
  <Words>447</Words>
  <Application>Microsoft Macintosh PowerPoint</Application>
  <PresentationFormat>Widescreen</PresentationFormat>
  <Paragraphs>65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Helvetica</vt:lpstr>
      <vt:lpstr>Office Theme</vt:lpstr>
      <vt:lpstr>Considerations when choosing priors</vt:lpstr>
      <vt:lpstr>Priors denote our prior belief/expectations in certain parameter values</vt:lpstr>
      <vt:lpstr>Practical example: Choosing priors on the evolutionary rates for SARS-CoV-2 </vt:lpstr>
      <vt:lpstr>SARS evolutionary rate</vt:lpstr>
      <vt:lpstr>MERS evolutionary rate</vt:lpstr>
      <vt:lpstr>SARS-CoV-2 has an evolutionary rate similar to MERS-CoV-2</vt:lpstr>
      <vt:lpstr>Going wrong with the prior</vt:lpstr>
      <vt:lpstr>Posterior is the product of Prior and Likelihood</vt:lpstr>
      <vt:lpstr>Posterior is the product of Prior and Likelihood</vt:lpstr>
      <vt:lpstr>How do the Prior and Likelihood act together</vt:lpstr>
      <vt:lpstr>If the prior largely excludes the most likely values of the Likelihood</vt:lpstr>
      <vt:lpstr>The so does the Posterior</vt:lpstr>
      <vt:lpstr>If the Likelihood provides no information</vt:lpstr>
      <vt:lpstr>Then the Posterior will be equal to the prior</vt:lpstr>
      <vt:lpstr>If the prior is equal to the likelihood</vt:lpstr>
      <vt:lpstr>Then the posterior will be more ”peaked/narrower” than either Prior or Likelihood</vt:lpstr>
      <vt:lpstr>Everything affects everything.</vt:lpstr>
      <vt:lpstr>True prior distributions are revealed by sampling under the prior.</vt:lpstr>
      <vt:lpstr>MCMC Convergence and troubleshooting</vt:lpstr>
      <vt:lpstr>Failed initialization</vt:lpstr>
      <vt:lpstr>PowerPoint Presentation</vt:lpstr>
      <vt:lpstr>MCMC theory guarantees convergence to the posterior distribution  =&gt; but not when !  =&gt; how do we know when our inference has converged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you do ?</vt:lpstr>
      <vt:lpstr>Adjusting operator weights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52</cp:revision>
  <dcterms:created xsi:type="dcterms:W3CDTF">2020-07-05T17:44:26Z</dcterms:created>
  <dcterms:modified xsi:type="dcterms:W3CDTF">2023-07-13T18:50:56Z</dcterms:modified>
</cp:coreProperties>
</file>